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99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美代子 高梨" initials="美高" lastIdx="1" clrIdx="0">
    <p:extLst>
      <p:ext uri="{19B8F6BF-5375-455C-9EA6-DF929625EA0E}">
        <p15:presenceInfo xmlns:p15="http://schemas.microsoft.com/office/powerpoint/2012/main" userId="2adc8d5f650fa5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CC"/>
    <a:srgbClr val="CCE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F46BE-E7BD-4CD0-87DD-E372BBF609CF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80FD0-FCF3-4952-9BBB-BC4B67916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54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DA87D1-B15B-44E5-A92E-78746904E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32C247-C9FF-407D-B96F-9AD4483CD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02BF27-41DE-48F1-A2B5-7DB96D7E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72B-3F31-4910-9D30-B664BB6B5197}" type="datetime1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AD9E31-8DDE-4ED9-9368-FCD14DBD0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swmiyko©</a:t>
            </a:r>
            <a:r>
              <a:rPr kumimoji="1" lang="ja-JP" altLang="en-US"/>
              <a:t>　無断転記・無断掲載禁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4C5B5F-9598-402A-B173-EA72DFF56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5344-D020-4B83-8F5C-B8580949E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33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8DD8D3-CE62-413E-8359-F13EC390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369F32-7EC4-4F77-9FA4-57975ABE8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ECE82B-C652-4C5F-8DFA-DE9EE083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AAA7-8A23-4386-B2B5-651CDCF0AC3E}" type="datetime1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693C47-F7EA-4B13-A291-C4B0114C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swmiyko©</a:t>
            </a:r>
            <a:r>
              <a:rPr kumimoji="1" lang="ja-JP" altLang="en-US"/>
              <a:t>　無断転記・無断掲載禁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71B135-A941-47D7-95B7-FD5ED2A0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5344-D020-4B83-8F5C-B8580949E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7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91B0F51-6E1E-4035-AB10-48341A22E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F14825-B7CD-4935-AD0E-77FD699B7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78A6-31E3-4D83-A9BB-3924D0CC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5AF6-F386-4A41-A2CE-4869A325524A}" type="datetime1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5F2CD1-2F0B-4A8C-8C61-38E0BEE9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swmiyko©</a:t>
            </a:r>
            <a:r>
              <a:rPr kumimoji="1" lang="ja-JP" altLang="en-US"/>
              <a:t>　無断転記・無断掲載禁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D9A389-DE3C-457C-A891-376EC4CB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5344-D020-4B83-8F5C-B8580949E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6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CF830B-B97D-4015-98D0-A6779D75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B8BBC9-2CE6-4F19-971C-ECD3A07A4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5A1DCC-2000-44D7-AA10-8C3ADD88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FD7A-5593-4D6B-8305-055596D0E607}" type="datetime1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A0861A-EC83-43D8-8044-2DC4CEC5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swmiyko©</a:t>
            </a:r>
            <a:r>
              <a:rPr kumimoji="1" lang="ja-JP" altLang="en-US"/>
              <a:t>　無断転記・無断掲載禁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831826-702A-43BB-9810-DCF35519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5344-D020-4B83-8F5C-B8580949E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52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5EA851-D703-4A98-B342-719C706A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F20EF5-5208-4F3F-BE1F-0D9A2FE93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7392EA-C826-4AEC-B7DD-93F5DFD8D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33F1-AE08-4977-8475-D086DD5F619E}" type="datetime1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26F6B0-1381-4DA9-94AA-31DE690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swmiyko©</a:t>
            </a:r>
            <a:r>
              <a:rPr kumimoji="1" lang="ja-JP" altLang="en-US"/>
              <a:t>　無断転記・無断掲載禁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969017-E5D5-4F6E-97EB-30657237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5344-D020-4B83-8F5C-B8580949E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80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34F698-FEBD-4C2A-99FE-AC836DA9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CA517D-33F4-4429-A013-3F59613E4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D33FCE-95A9-4531-B7F7-8D53D369D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7A995E-DFA3-4D09-88FB-CFC928EE2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50FC-D59A-45BF-A6E3-934CC060D080}" type="datetime1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8151F2-61B5-4D29-AD6E-89FCE12E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swmiyko©</a:t>
            </a:r>
            <a:r>
              <a:rPr kumimoji="1" lang="ja-JP" altLang="en-US"/>
              <a:t>　無断転記・無断掲載禁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503C6D-3A7C-4807-916D-C29279C9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5344-D020-4B83-8F5C-B8580949E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83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B6AD51-B125-4DDE-A1AF-82C0AB88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29C2B5-7A10-4942-8944-07870EECE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240FA5-2AE6-41D4-8111-CB01A7D84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80D03E1-3965-4516-9938-22037E2AB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926B0FC-6F6E-4917-ABD5-34CE7CE80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BA4F6C0-CFF2-4B70-BBF9-FD2F59691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DB13-D52B-459F-9E59-A3540C0D0FBD}" type="datetime1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5B9ABBC-815C-48C5-809F-9215CA5A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swmiyko©</a:t>
            </a:r>
            <a:r>
              <a:rPr kumimoji="1" lang="ja-JP" altLang="en-US"/>
              <a:t>　無断転記・無断掲載禁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F93E3CC-53DC-4793-9312-901E972A5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5344-D020-4B83-8F5C-B8580949E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25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89530E-4FCA-401A-BE0C-50783054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177E595-CC99-4296-9377-C2E9B420D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9D43-FAEA-4004-9949-DF2C7484AFCD}" type="datetime1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6B900B-68EF-45D4-82A9-15D29A6D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swmiyko©</a:t>
            </a:r>
            <a:r>
              <a:rPr kumimoji="1" lang="ja-JP" altLang="en-US"/>
              <a:t>　無断転記・無断掲載禁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B63B89-FCDC-48DD-8430-E0CC31B0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5344-D020-4B83-8F5C-B8580949E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AFBF7C8-D3DD-4559-805F-D0E7BCA8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345B-2546-4E5C-8036-3B21C0C89641}" type="datetime1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F8DD763-B34F-4ED5-9F22-D818CC8C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swmiyko©</a:t>
            </a:r>
            <a:r>
              <a:rPr kumimoji="1" lang="ja-JP" altLang="en-US"/>
              <a:t>　無断転記・無断掲載禁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DD1265-E03B-499A-BD78-F56A6FEA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5344-D020-4B83-8F5C-B8580949E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73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61B022-9FDA-4A01-AEBC-B99DD72F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9E028E-2DEE-4DB8-B200-69DACECC6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797704-8B08-4FCB-8426-BBF16E758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9ECDD2-40C7-426C-9864-035674C2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28FF-1733-42D3-9B27-B909F0794F13}" type="datetime1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BE2376-9D0D-4E59-ACB0-60BB7B43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swmiyko©</a:t>
            </a:r>
            <a:r>
              <a:rPr kumimoji="1" lang="ja-JP" altLang="en-US"/>
              <a:t>　無断転記・無断掲載禁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35E413-4F89-4656-912B-CC3598C3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5344-D020-4B83-8F5C-B8580949E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45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797C7-8F4B-442F-A241-7982DC5B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FE74DA0-0BDD-4275-A88C-1D4431E41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FFD2D9A-E142-467F-947A-318785765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DC71E3-33B0-4B56-85DB-FBDB3B28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89D9-0D99-40BD-9C0F-2DB1E919A546}" type="datetime1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F09E4D-F5B0-4F72-BD46-0412BE56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swmiyko©</a:t>
            </a:r>
            <a:r>
              <a:rPr kumimoji="1" lang="ja-JP" altLang="en-US"/>
              <a:t>　無断転記・無断掲載禁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2EA582-190B-4364-AE40-603F9D9E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5344-D020-4B83-8F5C-B8580949E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76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2C9C99A-3002-4F09-ABE9-5AFAC868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C1809B-FD59-4A77-972D-391A22D66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0DF40C-A666-4FC5-9782-0551D4A36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A41DD-C92F-4DB5-9019-CB89664C21F1}" type="datetime1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E4194E-4C19-488D-8D6C-19F446F34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swmiyko©</a:t>
            </a:r>
            <a:r>
              <a:rPr kumimoji="1" lang="ja-JP" altLang="en-US"/>
              <a:t>　無断転記・無断掲載禁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B8F0CF-3974-4761-BEDA-5D30BD896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D5344-D020-4B83-8F5C-B8580949ED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52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D321F-A107-56FE-988C-FAAB9C39E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2C39D11-DDFE-6959-0ED3-21D96F0F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6580348"/>
            <a:ext cx="3733800" cy="365125"/>
          </a:xfrm>
        </p:spPr>
        <p:txBody>
          <a:bodyPr/>
          <a:lstStyle/>
          <a:p>
            <a:pPr lvl="0">
              <a:defRPr lang="ja-JP" altLang="en-US"/>
            </a:pPr>
            <a:r>
              <a:rPr lang="en-US" altLang="ja-JP" dirty="0" err="1"/>
              <a:t>swmiyoko</a:t>
            </a:r>
            <a:r>
              <a:rPr lang="en-US" altLang="ko-KR" dirty="0"/>
              <a:t>©</a:t>
            </a:r>
            <a:r>
              <a:rPr lang="ko-KR" altLang="en-US" dirty="0"/>
              <a:t>　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66F35F67-5C75-8E87-E781-B7595127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00" y="47984"/>
            <a:ext cx="11624733" cy="376621"/>
          </a:xfr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ja-JP" altLang="en-US" sz="28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ライフプラン　　　過去－現在－未来　チェックシート　</a:t>
            </a:r>
            <a:endParaRPr kumimoji="1" lang="ja-JP" altLang="en-US" sz="16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58BF9CF-7D42-5FA0-EE9D-66D07A0844F3}"/>
              </a:ext>
            </a:extLst>
          </p:cNvPr>
          <p:cNvCxnSpPr>
            <a:cxnSpLocks/>
          </p:cNvCxnSpPr>
          <p:nvPr/>
        </p:nvCxnSpPr>
        <p:spPr>
          <a:xfrm>
            <a:off x="1938867" y="706198"/>
            <a:ext cx="9999132" cy="23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340C80F-F222-6E58-64B9-5808B8BD9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204846"/>
              </p:ext>
            </p:extLst>
          </p:nvPr>
        </p:nvGraphicFramePr>
        <p:xfrm>
          <a:off x="205484" y="1011064"/>
          <a:ext cx="11726330" cy="4906184"/>
        </p:xfrm>
        <a:graphic>
          <a:graphicData uri="http://schemas.openxmlformats.org/drawingml/2006/table">
            <a:tbl>
              <a:tblPr firstRow="1" bandRow="1">
                <a:solidFill>
                  <a:srgbClr val="FFFFFF"/>
                </a:solidFill>
                <a:tableStyleId>{5940675A-B579-460E-94D1-54222C63F5DA}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72802211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823477696"/>
                    </a:ext>
                  </a:extLst>
                </a:gridCol>
                <a:gridCol w="1634067">
                  <a:extLst>
                    <a:ext uri="{9D8B030D-6E8A-4147-A177-3AD203B41FA5}">
                      <a16:colId xmlns:a16="http://schemas.microsoft.com/office/drawing/2014/main" val="2885440305"/>
                    </a:ext>
                  </a:extLst>
                </a:gridCol>
                <a:gridCol w="1612293">
                  <a:extLst>
                    <a:ext uri="{9D8B030D-6E8A-4147-A177-3AD203B41FA5}">
                      <a16:colId xmlns:a16="http://schemas.microsoft.com/office/drawing/2014/main" val="4111367452"/>
                    </a:ext>
                  </a:extLst>
                </a:gridCol>
                <a:gridCol w="1675190">
                  <a:extLst>
                    <a:ext uri="{9D8B030D-6E8A-4147-A177-3AD203B41FA5}">
                      <a16:colId xmlns:a16="http://schemas.microsoft.com/office/drawing/2014/main" val="2142651637"/>
                    </a:ext>
                  </a:extLst>
                </a:gridCol>
                <a:gridCol w="1675190">
                  <a:extLst>
                    <a:ext uri="{9D8B030D-6E8A-4147-A177-3AD203B41FA5}">
                      <a16:colId xmlns:a16="http://schemas.microsoft.com/office/drawing/2014/main" val="821228440"/>
                    </a:ext>
                  </a:extLst>
                </a:gridCol>
                <a:gridCol w="1675190">
                  <a:extLst>
                    <a:ext uri="{9D8B030D-6E8A-4147-A177-3AD203B41FA5}">
                      <a16:colId xmlns:a16="http://schemas.microsoft.com/office/drawing/2014/main" val="392423553"/>
                    </a:ext>
                  </a:extLst>
                </a:gridCol>
              </a:tblGrid>
              <a:tr h="844502"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（　　年）　　　　</a:t>
                      </a:r>
                      <a:endParaRPr kumimoji="1" lang="en-US" altLang="ja-JP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r>
                        <a:rPr kumimoji="1" lang="ja-JP" altLang="en-US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　（　　歳）　　</a:t>
                      </a:r>
                    </a:p>
                  </a:txBody>
                  <a:tcP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（　　年）　　　　</a:t>
                      </a:r>
                    </a:p>
                    <a:p>
                      <a:r>
                        <a:rPr kumimoji="1" lang="ja-JP" altLang="en-US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　（　　歳）</a:t>
                      </a:r>
                    </a:p>
                  </a:txBody>
                  <a:tcP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（　　年）　　　　</a:t>
                      </a:r>
                    </a:p>
                    <a:p>
                      <a:r>
                        <a:rPr kumimoji="1" lang="ja-JP" altLang="en-US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　（　　歳）</a:t>
                      </a:r>
                    </a:p>
                  </a:txBody>
                  <a:tcP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  <a:cs typeface="+mn-cs"/>
                        </a:rPr>
                        <a:t>（　　年）　　　　</a:t>
                      </a:r>
                      <a:endPara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  <a:cs typeface="+mn-cs"/>
                        </a:rPr>
                        <a:t>　（　　歳）</a:t>
                      </a:r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（　　年）　　　　</a:t>
                      </a:r>
                      <a:endParaRPr kumimoji="1" lang="en-US" altLang="ja-JP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r>
                        <a:rPr kumimoji="1" lang="ja-JP" altLang="en-US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　（　　歳）</a:t>
                      </a:r>
                    </a:p>
                  </a:txBody>
                  <a:tcP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（　　年）　　　　</a:t>
                      </a:r>
                      <a:endParaRPr kumimoji="1" lang="en-US" altLang="ja-JP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r>
                        <a:rPr kumimoji="1" lang="ja-JP" altLang="en-US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　（　　歳）</a:t>
                      </a:r>
                    </a:p>
                  </a:txBody>
                  <a:tcPr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797275"/>
                  </a:ext>
                </a:extLst>
              </a:tr>
              <a:tr h="632558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出来事・流行</a:t>
                      </a:r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163591"/>
                  </a:ext>
                </a:extLst>
              </a:tr>
              <a:tr h="895618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あなたの生活</a:t>
                      </a:r>
                      <a:endParaRPr kumimoji="1" lang="en-US" altLang="ja-JP" sz="1600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endParaRPr kumimoji="1" lang="en-US" altLang="ja-JP" sz="1600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  <a:p>
                      <a:r>
                        <a:rPr kumimoji="1" lang="ja-JP" altLang="en-US" sz="16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　　　</a:t>
                      </a:r>
                      <a:r>
                        <a:rPr kumimoji="1" lang="ja-JP" altLang="en-US" sz="9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　　　　　</a:t>
                      </a:r>
                      <a:endParaRPr kumimoji="1" lang="ja-JP" altLang="en-US" sz="1600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000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615118"/>
                  </a:ext>
                </a:extLst>
              </a:tr>
              <a:tr h="844502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（　　　　　）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00329258"/>
                  </a:ext>
                </a:extLst>
              </a:tr>
              <a:tr h="844502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（　　　　　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72172"/>
                  </a:ext>
                </a:extLst>
              </a:tr>
              <a:tr h="844502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UD デジタル 教科書体 N" panose="02020400000000000000" pitchFamily="17" charset="-128"/>
                          <a:ea typeface="UD デジタル 教科書体 N" panose="02020400000000000000" pitchFamily="17" charset="-128"/>
                        </a:rPr>
                        <a:t>（　　　　　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" panose="02020400000000000000" pitchFamily="17" charset="-128"/>
                        <a:ea typeface="UD デジタル 教科書体 N" panose="02020400000000000000" pitchFamily="17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144855"/>
                  </a:ext>
                </a:extLst>
              </a:tr>
            </a:tbl>
          </a:graphicData>
        </a:graphic>
      </p:graphicFrame>
      <p:pic>
        <p:nvPicPr>
          <p:cNvPr id="16" name="図 15">
            <a:extLst>
              <a:ext uri="{FF2B5EF4-FFF2-40B4-BE49-F238E27FC236}">
                <a16:creationId xmlns:a16="http://schemas.microsoft.com/office/drawing/2014/main" id="{54971864-24A5-4746-A74F-7E1215FA1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892" y="5883803"/>
            <a:ext cx="958705" cy="95918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A10404-BF04-4737-94E0-7D8116B0039D}"/>
              </a:ext>
            </a:extLst>
          </p:cNvPr>
          <p:cNvSpPr txBox="1"/>
          <p:nvPr/>
        </p:nvSpPr>
        <p:spPr>
          <a:xfrm>
            <a:off x="6604000" y="6663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079BD31-7CA3-4BD1-8171-23C28D6B68D3}"/>
              </a:ext>
            </a:extLst>
          </p:cNvPr>
          <p:cNvSpPr txBox="1"/>
          <p:nvPr/>
        </p:nvSpPr>
        <p:spPr>
          <a:xfrm>
            <a:off x="6604000" y="6653309"/>
            <a:ext cx="4150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※1</a:t>
            </a:r>
            <a:r>
              <a:rPr lang="ja-JP" altLang="en-US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人で考える、だれかと考える考える。定期的な振り返りをお勧めします</a:t>
            </a:r>
            <a:r>
              <a:rPr lang="en-US" altLang="ja-JP" sz="10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※</a:t>
            </a:r>
            <a:endParaRPr kumimoji="1" lang="ja-JP" altLang="en-US" sz="1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4565CA-1098-44C1-A60B-379B0ACADFC9}"/>
              </a:ext>
            </a:extLst>
          </p:cNvPr>
          <p:cNvSpPr txBox="1"/>
          <p:nvPr/>
        </p:nvSpPr>
        <p:spPr>
          <a:xfrm>
            <a:off x="205484" y="449143"/>
            <a:ext cx="17333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満足度をやじるしで表す</a:t>
            </a:r>
            <a:endParaRPr kumimoji="1" lang="en-US" altLang="ja-JP" sz="1100" dirty="0"/>
          </a:p>
          <a:p>
            <a:endParaRPr lang="en-US" altLang="ja-JP" sz="1100" dirty="0"/>
          </a:p>
          <a:p>
            <a:r>
              <a:rPr kumimoji="1" lang="ja-JP" altLang="en-US" sz="1100" dirty="0"/>
              <a:t>　上昇　下降　　維持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BC990F6C-6B8B-4034-AB78-BF65990FA5F2}"/>
              </a:ext>
            </a:extLst>
          </p:cNvPr>
          <p:cNvCxnSpPr>
            <a:cxnSpLocks/>
          </p:cNvCxnSpPr>
          <p:nvPr/>
        </p:nvCxnSpPr>
        <p:spPr>
          <a:xfrm flipV="1">
            <a:off x="260800" y="792846"/>
            <a:ext cx="194379" cy="17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DB9D6950-E94C-43F9-97ED-7DE070998C20}"/>
              </a:ext>
            </a:extLst>
          </p:cNvPr>
          <p:cNvCxnSpPr>
            <a:cxnSpLocks/>
          </p:cNvCxnSpPr>
          <p:nvPr/>
        </p:nvCxnSpPr>
        <p:spPr>
          <a:xfrm>
            <a:off x="1176966" y="887103"/>
            <a:ext cx="21670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6C98215C-0526-4107-80CC-436B56CB6526}"/>
              </a:ext>
            </a:extLst>
          </p:cNvPr>
          <p:cNvCxnSpPr>
            <a:cxnSpLocks/>
          </p:cNvCxnSpPr>
          <p:nvPr/>
        </p:nvCxnSpPr>
        <p:spPr>
          <a:xfrm>
            <a:off x="730396" y="792846"/>
            <a:ext cx="150137" cy="195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表 33">
            <a:extLst>
              <a:ext uri="{FF2B5EF4-FFF2-40B4-BE49-F238E27FC236}">
                <a16:creationId xmlns:a16="http://schemas.microsoft.com/office/drawing/2014/main" id="{E05405B8-3F22-4AFB-87BA-104FBE350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368244"/>
              </p:ext>
            </p:extLst>
          </p:nvPr>
        </p:nvGraphicFramePr>
        <p:xfrm>
          <a:off x="199273" y="6004987"/>
          <a:ext cx="10773836" cy="6650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773836">
                  <a:extLst>
                    <a:ext uri="{9D8B030D-6E8A-4147-A177-3AD203B41FA5}">
                      <a16:colId xmlns:a16="http://schemas.microsoft.com/office/drawing/2014/main" val="3305134837"/>
                    </a:ext>
                  </a:extLst>
                </a:gridCol>
              </a:tblGrid>
              <a:tr h="294213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（　　）年後の姿（現状から予測される生活</a:t>
                      </a:r>
                      <a:r>
                        <a:rPr kumimoji="1" lang="ja-JP" altLang="en-US" sz="1200" dirty="0"/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851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（　　）年後の姿</a:t>
                      </a:r>
                      <a:r>
                        <a:rPr kumimoji="1" lang="ja-JP" altLang="en-US" sz="1200"/>
                        <a:t>（目指す）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175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33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120</Words>
  <Application>Microsoft Office PowerPoint</Application>
  <PresentationFormat>ワイド画面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UD デジタル 教科書体 N</vt:lpstr>
      <vt:lpstr>UD デジタル 教科書体 NK</vt:lpstr>
      <vt:lpstr>游ゴシック</vt:lpstr>
      <vt:lpstr>游ゴシック Light</vt:lpstr>
      <vt:lpstr>Arial</vt:lpstr>
      <vt:lpstr>Office テーマ</vt:lpstr>
      <vt:lpstr>ライフプラン　　　過去－現在－未来　チェックシート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高梨　美代子</dc:creator>
  <cp:lastModifiedBy>髙梨 美代子</cp:lastModifiedBy>
  <cp:revision>148</cp:revision>
  <dcterms:created xsi:type="dcterms:W3CDTF">2021-10-17T00:58:28Z</dcterms:created>
  <dcterms:modified xsi:type="dcterms:W3CDTF">2026-06-01T00:58:01Z</dcterms:modified>
</cp:coreProperties>
</file>